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81" r:id="rId6"/>
    <p:sldId id="280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7" r:id="rId22"/>
    <p:sldId id="278" r:id="rId23"/>
    <p:sldId id="279" r:id="rId24"/>
    <p:sldId id="273" r:id="rId25"/>
    <p:sldId id="274" r:id="rId26"/>
  </p:sldIdLst>
  <p:sldSz cx="18288000" cy="10287000"/>
  <p:notesSz cx="6858000" cy="9144000"/>
  <p:embeddedFontLst>
    <p:embeddedFont>
      <p:font typeface="Agrandir" panose="020B0604020202020204" charset="0"/>
      <p:regular r:id="rId27"/>
    </p:embeddedFont>
    <p:embeddedFont>
      <p:font typeface="Agrandir Bold" panose="020B0604020202020204" charset="0"/>
      <p:regular r:id="rId28"/>
    </p:embeddedFont>
    <p:embeddedFont>
      <p:font typeface="Agrandir Medium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Montserrat Medium" panose="00000600000000000000" pitchFamily="2" charset="0"/>
      <p:regular r:id="rId38"/>
      <p: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75462" cy="824630"/>
          </a:xfrm>
          <a:custGeom>
            <a:avLst/>
            <a:gdLst/>
            <a:ahLst/>
            <a:cxnLst/>
            <a:rect l="l" t="t" r="r" b="b"/>
            <a:pathLst>
              <a:path w="675462" h="824630">
                <a:moveTo>
                  <a:pt x="0" y="0"/>
                </a:moveTo>
                <a:lnTo>
                  <a:pt x="675462" y="0"/>
                </a:lnTo>
                <a:lnTo>
                  <a:pt x="675462" y="824630"/>
                </a:lnTo>
                <a:lnTo>
                  <a:pt x="0" y="82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704162" y="1078950"/>
            <a:ext cx="3019468" cy="45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7"/>
              </a:lnSpc>
            </a:pPr>
            <a:r>
              <a:rPr lang="en-US" sz="2655">
                <a:solidFill>
                  <a:srgbClr val="004AAD"/>
                </a:solidFill>
                <a:latin typeface="Montserrat Classic Bold Italics"/>
              </a:rPr>
              <a:t>AssetWizzards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8982" y="3374022"/>
            <a:ext cx="12870036" cy="296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86"/>
              </a:lnSpc>
            </a:pPr>
            <a:r>
              <a:rPr lang="en-US" sz="9800" spc="-343">
                <a:solidFill>
                  <a:srgbClr val="000000"/>
                </a:solidFill>
                <a:latin typeface="Agrandir Bold"/>
              </a:rPr>
              <a:t>Asset</a:t>
            </a:r>
          </a:p>
          <a:p>
            <a:pPr marL="0" lvl="0" indent="0" algn="ctr">
              <a:lnSpc>
                <a:spcPts val="10486"/>
              </a:lnSpc>
              <a:spcBef>
                <a:spcPct val="0"/>
              </a:spcBef>
            </a:pPr>
            <a:r>
              <a:rPr lang="en-US" sz="9800" spc="-343">
                <a:solidFill>
                  <a:srgbClr val="000000"/>
                </a:solidFill>
                <a:latin typeface="Agrandir Bold"/>
              </a:rPr>
              <a:t> Management: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17127" y="1864965"/>
            <a:ext cx="9171241" cy="7658459"/>
          </a:xfrm>
          <a:custGeom>
            <a:avLst/>
            <a:gdLst/>
            <a:ahLst/>
            <a:cxnLst/>
            <a:rect l="l" t="t" r="r" b="b"/>
            <a:pathLst>
              <a:path w="9171241" h="7658459">
                <a:moveTo>
                  <a:pt x="0" y="0"/>
                </a:moveTo>
                <a:lnTo>
                  <a:pt x="9171240" y="0"/>
                </a:lnTo>
                <a:lnTo>
                  <a:pt x="9171240" y="7658459"/>
                </a:lnTo>
                <a:lnTo>
                  <a:pt x="0" y="7658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788220" y="329946"/>
            <a:ext cx="7029054" cy="124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6"/>
              </a:lnSpc>
              <a:spcBef>
                <a:spcPct val="0"/>
              </a:spcBef>
            </a:pPr>
            <a:r>
              <a:rPr lang="en-US" sz="7200" spc="-252">
                <a:solidFill>
                  <a:srgbClr val="FFFFFF"/>
                </a:solidFill>
                <a:latin typeface="Agrandir Medium"/>
              </a:rPr>
              <a:t>Borrower’s Page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64303" y="1028700"/>
            <a:ext cx="9497222" cy="4576474"/>
          </a:xfrm>
          <a:custGeom>
            <a:avLst/>
            <a:gdLst/>
            <a:ahLst/>
            <a:cxnLst/>
            <a:rect l="l" t="t" r="r" b="b"/>
            <a:pathLst>
              <a:path w="9497222" h="4576474">
                <a:moveTo>
                  <a:pt x="0" y="0"/>
                </a:moveTo>
                <a:lnTo>
                  <a:pt x="9497222" y="0"/>
                </a:lnTo>
                <a:lnTo>
                  <a:pt x="9497222" y="4576474"/>
                </a:lnTo>
                <a:lnTo>
                  <a:pt x="0" y="4576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144000" y="5979519"/>
            <a:ext cx="8548924" cy="4140885"/>
          </a:xfrm>
          <a:custGeom>
            <a:avLst/>
            <a:gdLst/>
            <a:ahLst/>
            <a:cxnLst/>
            <a:rect l="l" t="t" r="r" b="b"/>
            <a:pathLst>
              <a:path w="8548924" h="4140885">
                <a:moveTo>
                  <a:pt x="0" y="0"/>
                </a:moveTo>
                <a:lnTo>
                  <a:pt x="8548924" y="0"/>
                </a:lnTo>
                <a:lnTo>
                  <a:pt x="8548924" y="4140885"/>
                </a:lnTo>
                <a:lnTo>
                  <a:pt x="0" y="4140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764303" y="-86883"/>
            <a:ext cx="5433404" cy="883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5097" spc="-178">
                <a:solidFill>
                  <a:srgbClr val="000000"/>
                </a:solidFill>
                <a:latin typeface="Agrandir Medium"/>
              </a:rPr>
              <a:t>Login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82873" y="5126054"/>
            <a:ext cx="9284680" cy="8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2"/>
              </a:lnSpc>
              <a:spcBef>
                <a:spcPct val="0"/>
              </a:spcBef>
            </a:pPr>
            <a:r>
              <a:rPr lang="en-US" sz="4931" spc="-172">
                <a:solidFill>
                  <a:srgbClr val="000000"/>
                </a:solidFill>
                <a:latin typeface="Agrandir Medium"/>
              </a:rPr>
              <a:t>If user forgets password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09253" y="1291182"/>
            <a:ext cx="8234747" cy="3983559"/>
          </a:xfrm>
          <a:custGeom>
            <a:avLst/>
            <a:gdLst/>
            <a:ahLst/>
            <a:cxnLst/>
            <a:rect l="l" t="t" r="r" b="b"/>
            <a:pathLst>
              <a:path w="8234747" h="3983559">
                <a:moveTo>
                  <a:pt x="0" y="0"/>
                </a:moveTo>
                <a:lnTo>
                  <a:pt x="8234747" y="0"/>
                </a:lnTo>
                <a:lnTo>
                  <a:pt x="8234747" y="3983559"/>
                </a:lnTo>
                <a:lnTo>
                  <a:pt x="0" y="3983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144000" y="5853908"/>
            <a:ext cx="8115300" cy="3935921"/>
          </a:xfrm>
          <a:custGeom>
            <a:avLst/>
            <a:gdLst/>
            <a:ahLst/>
            <a:cxnLst/>
            <a:rect l="l" t="t" r="r" b="b"/>
            <a:pathLst>
              <a:path w="8115300" h="3935921">
                <a:moveTo>
                  <a:pt x="0" y="0"/>
                </a:moveTo>
                <a:lnTo>
                  <a:pt x="8115300" y="0"/>
                </a:lnTo>
                <a:lnTo>
                  <a:pt x="8115300" y="3935921"/>
                </a:lnTo>
                <a:lnTo>
                  <a:pt x="0" y="39359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601885" y="1991018"/>
            <a:ext cx="14247864" cy="6865689"/>
          </a:xfrm>
          <a:custGeom>
            <a:avLst/>
            <a:gdLst/>
            <a:ahLst/>
            <a:cxnLst/>
            <a:rect l="l" t="t" r="r" b="b"/>
            <a:pathLst>
              <a:path w="14247864" h="6865689">
                <a:moveTo>
                  <a:pt x="0" y="0"/>
                </a:moveTo>
                <a:lnTo>
                  <a:pt x="14247864" y="0"/>
                </a:lnTo>
                <a:lnTo>
                  <a:pt x="14247864" y="6865690"/>
                </a:lnTo>
                <a:lnTo>
                  <a:pt x="0" y="6865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601885" y="1986929"/>
            <a:ext cx="13084230" cy="6313141"/>
          </a:xfrm>
          <a:custGeom>
            <a:avLst/>
            <a:gdLst/>
            <a:ahLst/>
            <a:cxnLst/>
            <a:rect l="l" t="t" r="r" b="b"/>
            <a:pathLst>
              <a:path w="13084230" h="6313141">
                <a:moveTo>
                  <a:pt x="0" y="0"/>
                </a:moveTo>
                <a:lnTo>
                  <a:pt x="13084230" y="0"/>
                </a:lnTo>
                <a:lnTo>
                  <a:pt x="13084230" y="6313142"/>
                </a:lnTo>
                <a:lnTo>
                  <a:pt x="0" y="6313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5011221" y="508756"/>
            <a:ext cx="8265557" cy="92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0"/>
              </a:lnSpc>
              <a:spcBef>
                <a:spcPct val="0"/>
              </a:spcBef>
            </a:pPr>
            <a:r>
              <a:rPr lang="en-US" sz="5345" spc="-187">
                <a:solidFill>
                  <a:srgbClr val="000000"/>
                </a:solidFill>
                <a:latin typeface="Agrandir Medium"/>
              </a:rPr>
              <a:t>Admin's Portal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76235" y="788564"/>
            <a:ext cx="8567765" cy="4171431"/>
          </a:xfrm>
          <a:custGeom>
            <a:avLst/>
            <a:gdLst/>
            <a:ahLst/>
            <a:cxnLst/>
            <a:rect l="l" t="t" r="r" b="b"/>
            <a:pathLst>
              <a:path w="8567765" h="4171431">
                <a:moveTo>
                  <a:pt x="0" y="0"/>
                </a:moveTo>
                <a:lnTo>
                  <a:pt x="8567765" y="0"/>
                </a:lnTo>
                <a:lnTo>
                  <a:pt x="8567765" y="4171431"/>
                </a:lnTo>
                <a:lnTo>
                  <a:pt x="0" y="4171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088021" y="5143500"/>
            <a:ext cx="9651133" cy="4674767"/>
          </a:xfrm>
          <a:custGeom>
            <a:avLst/>
            <a:gdLst/>
            <a:ahLst/>
            <a:cxnLst/>
            <a:rect l="l" t="t" r="r" b="b"/>
            <a:pathLst>
              <a:path w="9651133" h="4674767">
                <a:moveTo>
                  <a:pt x="0" y="0"/>
                </a:moveTo>
                <a:lnTo>
                  <a:pt x="9651133" y="0"/>
                </a:lnTo>
                <a:lnTo>
                  <a:pt x="9651133" y="4674767"/>
                </a:lnTo>
                <a:lnTo>
                  <a:pt x="0" y="4674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9816737" y="904875"/>
            <a:ext cx="7442563" cy="172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8"/>
              </a:lnSpc>
              <a:spcBef>
                <a:spcPct val="0"/>
              </a:spcBef>
            </a:pPr>
            <a:r>
              <a:rPr lang="en-US" sz="5440" spc="-190">
                <a:solidFill>
                  <a:srgbClr val="000000"/>
                </a:solidFill>
                <a:latin typeface="Agrandir Medium"/>
              </a:rPr>
              <a:t>Updating Information Section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91833" y="380447"/>
            <a:ext cx="9061694" cy="4763053"/>
          </a:xfrm>
          <a:custGeom>
            <a:avLst/>
            <a:gdLst/>
            <a:ahLst/>
            <a:cxnLst/>
            <a:rect l="l" t="t" r="r" b="b"/>
            <a:pathLst>
              <a:path w="9061694" h="4763053">
                <a:moveTo>
                  <a:pt x="0" y="0"/>
                </a:moveTo>
                <a:lnTo>
                  <a:pt x="9061694" y="0"/>
                </a:lnTo>
                <a:lnTo>
                  <a:pt x="9061694" y="4763053"/>
                </a:lnTo>
                <a:lnTo>
                  <a:pt x="0" y="4763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758175" y="5475087"/>
            <a:ext cx="9529825" cy="4811913"/>
          </a:xfrm>
          <a:custGeom>
            <a:avLst/>
            <a:gdLst/>
            <a:ahLst/>
            <a:cxnLst/>
            <a:rect l="l" t="t" r="r" b="b"/>
            <a:pathLst>
              <a:path w="9529825" h="4811913">
                <a:moveTo>
                  <a:pt x="0" y="0"/>
                </a:moveTo>
                <a:lnTo>
                  <a:pt x="9529825" y="0"/>
                </a:lnTo>
                <a:lnTo>
                  <a:pt x="9529825" y="4811913"/>
                </a:lnTo>
                <a:lnTo>
                  <a:pt x="0" y="4811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401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02838" y="455425"/>
            <a:ext cx="8862555" cy="4292800"/>
          </a:xfrm>
          <a:custGeom>
            <a:avLst/>
            <a:gdLst/>
            <a:ahLst/>
            <a:cxnLst/>
            <a:rect l="l" t="t" r="r" b="b"/>
            <a:pathLst>
              <a:path w="8862555" h="4292800">
                <a:moveTo>
                  <a:pt x="0" y="0"/>
                </a:moveTo>
                <a:lnTo>
                  <a:pt x="8862555" y="0"/>
                </a:lnTo>
                <a:lnTo>
                  <a:pt x="8862555" y="4292800"/>
                </a:lnTo>
                <a:lnTo>
                  <a:pt x="0" y="429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773207" y="5143500"/>
            <a:ext cx="10015021" cy="4813469"/>
          </a:xfrm>
          <a:custGeom>
            <a:avLst/>
            <a:gdLst/>
            <a:ahLst/>
            <a:cxnLst/>
            <a:rect l="l" t="t" r="r" b="b"/>
            <a:pathLst>
              <a:path w="10015021" h="4813469">
                <a:moveTo>
                  <a:pt x="0" y="0"/>
                </a:moveTo>
                <a:lnTo>
                  <a:pt x="10015021" y="0"/>
                </a:lnTo>
                <a:lnTo>
                  <a:pt x="10015021" y="4813469"/>
                </a:lnTo>
                <a:lnTo>
                  <a:pt x="0" y="4813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90209" y="328192"/>
            <a:ext cx="8853791" cy="4500079"/>
          </a:xfrm>
          <a:custGeom>
            <a:avLst/>
            <a:gdLst/>
            <a:ahLst/>
            <a:cxnLst/>
            <a:rect l="l" t="t" r="r" b="b"/>
            <a:pathLst>
              <a:path w="8853791" h="4500079">
                <a:moveTo>
                  <a:pt x="0" y="0"/>
                </a:moveTo>
                <a:lnTo>
                  <a:pt x="8853791" y="0"/>
                </a:lnTo>
                <a:lnTo>
                  <a:pt x="8853791" y="4500079"/>
                </a:lnTo>
                <a:lnTo>
                  <a:pt x="0" y="4500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70" r="-267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063898" y="5423703"/>
            <a:ext cx="9732717" cy="4524239"/>
          </a:xfrm>
          <a:custGeom>
            <a:avLst/>
            <a:gdLst/>
            <a:ahLst/>
            <a:cxnLst/>
            <a:rect l="l" t="t" r="r" b="b"/>
            <a:pathLst>
              <a:path w="9732717" h="4524239">
                <a:moveTo>
                  <a:pt x="0" y="0"/>
                </a:moveTo>
                <a:lnTo>
                  <a:pt x="9732717" y="0"/>
                </a:lnTo>
                <a:lnTo>
                  <a:pt x="9732717" y="4524239"/>
                </a:lnTo>
                <a:lnTo>
                  <a:pt x="0" y="45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982" r="-14960" b="-565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9442988" y="327149"/>
            <a:ext cx="5001693" cy="70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4"/>
              </a:lnSpc>
              <a:spcBef>
                <a:spcPct val="0"/>
              </a:spcBef>
            </a:pPr>
            <a:r>
              <a:rPr lang="en-US" sz="3995" spc="-139">
                <a:solidFill>
                  <a:srgbClr val="000000"/>
                </a:solidFill>
                <a:latin typeface="Agrandir Medium"/>
              </a:rPr>
              <a:t>Chat with Borrowers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9903" y="9038811"/>
            <a:ext cx="3594608" cy="90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7"/>
              </a:lnSpc>
              <a:spcBef>
                <a:spcPct val="0"/>
              </a:spcBef>
            </a:pPr>
            <a:r>
              <a:rPr lang="en-US" sz="5174" spc="-181">
                <a:solidFill>
                  <a:srgbClr val="000000"/>
                </a:solidFill>
                <a:latin typeface="Agrandir Medium"/>
              </a:rPr>
              <a:t>FAQs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02838" y="599408"/>
            <a:ext cx="9442270" cy="4544092"/>
          </a:xfrm>
          <a:custGeom>
            <a:avLst/>
            <a:gdLst/>
            <a:ahLst/>
            <a:cxnLst/>
            <a:rect l="l" t="t" r="r" b="b"/>
            <a:pathLst>
              <a:path w="9442270" h="4544092">
                <a:moveTo>
                  <a:pt x="0" y="0"/>
                </a:moveTo>
                <a:lnTo>
                  <a:pt x="9442270" y="0"/>
                </a:lnTo>
                <a:lnTo>
                  <a:pt x="9442270" y="4544092"/>
                </a:lnTo>
                <a:lnTo>
                  <a:pt x="0" y="4544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245977" y="5461566"/>
            <a:ext cx="9495026" cy="4545744"/>
          </a:xfrm>
          <a:custGeom>
            <a:avLst/>
            <a:gdLst/>
            <a:ahLst/>
            <a:cxnLst/>
            <a:rect l="l" t="t" r="r" b="b"/>
            <a:pathLst>
              <a:path w="9495026" h="4545744">
                <a:moveTo>
                  <a:pt x="0" y="0"/>
                </a:moveTo>
                <a:lnTo>
                  <a:pt x="9495026" y="0"/>
                </a:lnTo>
                <a:lnTo>
                  <a:pt x="9495026" y="4545744"/>
                </a:lnTo>
                <a:lnTo>
                  <a:pt x="0" y="454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1120340" y="876300"/>
            <a:ext cx="5232202" cy="124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6"/>
              </a:lnSpc>
              <a:spcBef>
                <a:spcPct val="0"/>
              </a:spcBef>
            </a:pPr>
            <a:r>
              <a:rPr lang="en-US" sz="7200" spc="-252">
                <a:solidFill>
                  <a:srgbClr val="000000"/>
                </a:solidFill>
                <a:latin typeface="Agrandir Medium"/>
              </a:rPr>
              <a:t>User's Portal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5626" y="0"/>
            <a:ext cx="7062374" cy="10287000"/>
          </a:xfrm>
          <a:custGeom>
            <a:avLst/>
            <a:gdLst/>
            <a:ahLst/>
            <a:cxnLst/>
            <a:rect l="l" t="t" r="r" b="b"/>
            <a:pathLst>
              <a:path w="7062374" h="10287000">
                <a:moveTo>
                  <a:pt x="0" y="0"/>
                </a:moveTo>
                <a:lnTo>
                  <a:pt x="7062374" y="0"/>
                </a:lnTo>
                <a:lnTo>
                  <a:pt x="70623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687" r="-5773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57703" y="876300"/>
            <a:ext cx="9290033" cy="2273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36"/>
              </a:lnSpc>
            </a:pPr>
            <a:r>
              <a:rPr lang="en-US" sz="7200" spc="-252">
                <a:solidFill>
                  <a:srgbClr val="403139"/>
                </a:solidFill>
                <a:latin typeface="Agrandir Medium"/>
              </a:rPr>
              <a:t>Introduction to Asset Management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9913" y="4586700"/>
            <a:ext cx="9465612" cy="2881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5565" lvl="1" indent="-362783">
              <a:lnSpc>
                <a:spcPts val="3797"/>
              </a:lnSpc>
              <a:buFont typeface="Arial"/>
              <a:buChar char="•"/>
            </a:pPr>
            <a:r>
              <a:rPr lang="en-US" sz="3360" spc="-117">
                <a:solidFill>
                  <a:srgbClr val="000000"/>
                </a:solidFill>
                <a:latin typeface="Montserrat Medium"/>
              </a:rPr>
              <a:t>E-Asset Management System is a powerful solution designed to revolutionize asset management and tracking .</a:t>
            </a:r>
          </a:p>
          <a:p>
            <a:pPr marL="725565" lvl="1" indent="-362783">
              <a:lnSpc>
                <a:spcPts val="3797"/>
              </a:lnSpc>
              <a:buFont typeface="Arial"/>
              <a:buChar char="•"/>
            </a:pPr>
            <a:r>
              <a:rPr lang="en-US" sz="3360" spc="-117">
                <a:solidFill>
                  <a:srgbClr val="000000"/>
                </a:solidFill>
                <a:latin typeface="Montserrat Medium"/>
              </a:rPr>
              <a:t>Efficiently managing a range of assets. </a:t>
            </a:r>
          </a:p>
          <a:p>
            <a:pPr marL="725565" lvl="1" indent="-362783">
              <a:lnSpc>
                <a:spcPts val="3797"/>
              </a:lnSpc>
              <a:buFont typeface="Arial"/>
              <a:buChar char="•"/>
            </a:pPr>
            <a:r>
              <a:rPr lang="en-US" sz="3360" spc="-117">
                <a:solidFill>
                  <a:srgbClr val="000000"/>
                </a:solidFill>
                <a:latin typeface="Montserrat Medium"/>
              </a:rPr>
              <a:t>Help Borrowers for their undisrupted flow of work.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494748" y="5143500"/>
            <a:ext cx="8764552" cy="4245330"/>
          </a:xfrm>
          <a:custGeom>
            <a:avLst/>
            <a:gdLst/>
            <a:ahLst/>
            <a:cxnLst/>
            <a:rect l="l" t="t" r="r" b="b"/>
            <a:pathLst>
              <a:path w="8764552" h="4245330">
                <a:moveTo>
                  <a:pt x="0" y="0"/>
                </a:moveTo>
                <a:lnTo>
                  <a:pt x="8764552" y="0"/>
                </a:lnTo>
                <a:lnTo>
                  <a:pt x="8764552" y="4245330"/>
                </a:lnTo>
                <a:lnTo>
                  <a:pt x="0" y="424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53575" y="275470"/>
            <a:ext cx="9041695" cy="4373920"/>
          </a:xfrm>
          <a:custGeom>
            <a:avLst/>
            <a:gdLst/>
            <a:ahLst/>
            <a:cxnLst/>
            <a:rect l="l" t="t" r="r" b="b"/>
            <a:pathLst>
              <a:path w="9041695" h="4373920">
                <a:moveTo>
                  <a:pt x="0" y="0"/>
                </a:moveTo>
                <a:lnTo>
                  <a:pt x="9041695" y="0"/>
                </a:lnTo>
                <a:lnTo>
                  <a:pt x="9041695" y="4373921"/>
                </a:lnTo>
                <a:lnTo>
                  <a:pt x="0" y="43739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9796169" y="487644"/>
            <a:ext cx="5383900" cy="95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  <a:spcBef>
                <a:spcPct val="0"/>
              </a:spcBef>
            </a:pPr>
            <a:r>
              <a:rPr lang="en-US" sz="5498" spc="-192">
                <a:solidFill>
                  <a:srgbClr val="000000"/>
                </a:solidFill>
                <a:latin typeface="Agrandir Medium"/>
              </a:rPr>
              <a:t>Chat With Admin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52492" y="8363711"/>
            <a:ext cx="3891505" cy="894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5204" spc="-182">
                <a:solidFill>
                  <a:srgbClr val="000000"/>
                </a:solidFill>
                <a:latin typeface="Agrandir Medium"/>
              </a:rPr>
              <a:t>FAQs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1201400" y="1929061"/>
            <a:ext cx="538390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  <a:spcBef>
                <a:spcPct val="0"/>
              </a:spcBef>
            </a:pPr>
            <a:r>
              <a:rPr lang="en-US" sz="5498" spc="-192" dirty="0">
                <a:solidFill>
                  <a:srgbClr val="000000"/>
                </a:solidFill>
                <a:latin typeface="Agrandir Medium"/>
              </a:rPr>
              <a:t>Backend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5CDCBC-9045-1471-CCC9-41ECFC0F1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6700"/>
            <a:ext cx="9144000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75241D-F3E2-6597-15B4-26059E00F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479" y="5448301"/>
            <a:ext cx="7901229" cy="38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33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1201400" y="1929061"/>
            <a:ext cx="538390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  <a:spcBef>
                <a:spcPct val="0"/>
              </a:spcBef>
            </a:pPr>
            <a:r>
              <a:rPr lang="en-US" sz="5498" spc="-192" dirty="0">
                <a:solidFill>
                  <a:srgbClr val="000000"/>
                </a:solidFill>
                <a:latin typeface="Agrandir Medium"/>
              </a:rPr>
              <a:t>Backend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34B958-C878-EED4-2B07-8F1EA7917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87293"/>
            <a:ext cx="8839200" cy="44470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69B8A9-7748-7694-B21E-250E1F91F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43" y="5133975"/>
            <a:ext cx="8024813" cy="464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23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1201400" y="1929061"/>
            <a:ext cx="538390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  <a:spcBef>
                <a:spcPct val="0"/>
              </a:spcBef>
            </a:pPr>
            <a:r>
              <a:rPr lang="en-US" sz="5498" spc="-192" dirty="0">
                <a:solidFill>
                  <a:srgbClr val="000000"/>
                </a:solidFill>
                <a:latin typeface="Agrandir Medium"/>
              </a:rPr>
              <a:t>Backend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9DC54-6C8B-A440-9EDD-6A7088457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35587"/>
            <a:ext cx="8763000" cy="5476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DA0B1-313D-1718-F38A-305CB2BB93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48" y="6489203"/>
            <a:ext cx="9092189" cy="29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39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15111" b="-15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57176" y="-908500"/>
            <a:ext cx="8064289" cy="12103999"/>
          </a:xfrm>
          <a:custGeom>
            <a:avLst/>
            <a:gdLst/>
            <a:ahLst/>
            <a:cxnLst/>
            <a:rect l="l" t="t" r="r" b="b"/>
            <a:pathLst>
              <a:path w="8064289" h="12103999">
                <a:moveTo>
                  <a:pt x="0" y="0"/>
                </a:moveTo>
                <a:lnTo>
                  <a:pt x="8064290" y="0"/>
                </a:lnTo>
                <a:lnTo>
                  <a:pt x="8064290" y="12104000"/>
                </a:lnTo>
                <a:lnTo>
                  <a:pt x="0" y="1210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890" r="-12394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9144000" y="876300"/>
            <a:ext cx="7830114" cy="124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36"/>
              </a:lnSpc>
            </a:pPr>
            <a:r>
              <a:rPr lang="en-US" sz="7200" spc="-252">
                <a:solidFill>
                  <a:srgbClr val="000000"/>
                </a:solidFill>
                <a:latin typeface="Agrandir"/>
              </a:rPr>
              <a:t>Future Scope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25501" y="3153740"/>
            <a:ext cx="9808945" cy="666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3623" lvl="1" indent="-456812">
              <a:lnSpc>
                <a:spcPts val="4781"/>
              </a:lnSpc>
              <a:buFont typeface="Arial"/>
              <a:buChar char="•"/>
            </a:pPr>
            <a:r>
              <a:rPr lang="en-US" sz="4231" spc="-148">
                <a:solidFill>
                  <a:srgbClr val="000000"/>
                </a:solidFill>
                <a:latin typeface="Montserrat Medium"/>
              </a:rPr>
              <a:t>Machine learning can also enhance anomaly detection for security purposes.</a:t>
            </a:r>
          </a:p>
          <a:p>
            <a:pPr marL="913623" lvl="1" indent="-456812">
              <a:lnSpc>
                <a:spcPts val="4781"/>
              </a:lnSpc>
              <a:buFont typeface="Arial"/>
              <a:buChar char="•"/>
            </a:pPr>
            <a:r>
              <a:rPr lang="en-US" sz="4231" spc="-148">
                <a:solidFill>
                  <a:srgbClr val="000000"/>
                </a:solidFill>
                <a:latin typeface="Montserrat Medium"/>
              </a:rPr>
              <a:t>Expand Asset Types: Continuously expand the system's capability to accommodate various asset types.</a:t>
            </a:r>
          </a:p>
          <a:p>
            <a:pPr marL="913623" lvl="1" indent="-456812">
              <a:lnSpc>
                <a:spcPts val="4781"/>
              </a:lnSpc>
              <a:buFont typeface="Arial"/>
              <a:buChar char="•"/>
            </a:pPr>
            <a:r>
              <a:rPr lang="en-US" sz="4231" spc="-148">
                <a:solidFill>
                  <a:srgbClr val="000000"/>
                </a:solidFill>
                <a:latin typeface="Montserrat Medium"/>
              </a:rPr>
              <a:t>Feedback Mechanism: Create a feedback loop for users to suggest improvements and enhancements, driving continuous development.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2261" y="3819469"/>
            <a:ext cx="11130587" cy="241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462"/>
              </a:lnSpc>
              <a:spcBef>
                <a:spcPct val="0"/>
              </a:spcBef>
            </a:pPr>
            <a:r>
              <a:rPr lang="en-US" sz="14450" spc="-505">
                <a:solidFill>
                  <a:srgbClr val="FFFFFF"/>
                </a:solidFill>
                <a:latin typeface="Agrandir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3548050" y="844296"/>
            <a:ext cx="11191900" cy="124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36"/>
              </a:lnSpc>
              <a:spcBef>
                <a:spcPct val="0"/>
              </a:spcBef>
            </a:pPr>
            <a:r>
              <a:rPr lang="en-US" sz="7200" spc="-252">
                <a:solidFill>
                  <a:srgbClr val="FFFFFF"/>
                </a:solidFill>
                <a:latin typeface="Agrandir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3597" y="4112449"/>
            <a:ext cx="9797552" cy="4581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11"/>
              </a:lnSpc>
              <a:spcBef>
                <a:spcPct val="0"/>
              </a:spcBef>
            </a:pPr>
            <a:r>
              <a:rPr lang="en-US" sz="3992" spc="-139">
                <a:solidFill>
                  <a:srgbClr val="000000"/>
                </a:solidFill>
                <a:latin typeface="Montserrat Medium"/>
              </a:rPr>
              <a:t>Current asset management practices are inefficient and error-prone, leading to suboptimal resource utilization and increased operational costs. Our project aims to develop a web-based E-Asset Management System to streamline tracking, enhance accountability, and optimize asset management processes.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301149" y="3732372"/>
            <a:ext cx="7643931" cy="5892800"/>
            <a:chOff x="0" y="0"/>
            <a:chExt cx="10191909" cy="7857067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l="6707" r="6707"/>
            <a:stretch>
              <a:fillRect/>
            </a:stretch>
          </p:blipFill>
          <p:spPr>
            <a:xfrm>
              <a:off x="0" y="0"/>
              <a:ext cx="10191909" cy="78570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438400" y="329946"/>
            <a:ext cx="1424940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36"/>
              </a:lnSpc>
              <a:spcBef>
                <a:spcPct val="0"/>
              </a:spcBef>
            </a:pPr>
            <a:r>
              <a:rPr lang="en-US" sz="7200" spc="-252" dirty="0">
                <a:solidFill>
                  <a:srgbClr val="FFFFFF"/>
                </a:solidFill>
                <a:latin typeface="Agrandir Medium"/>
              </a:rPr>
              <a:t>ER Diagram of the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A062F-0858-9AAA-4867-17A4BBED8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790700"/>
            <a:ext cx="7924800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97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438400" y="329946"/>
            <a:ext cx="1424940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36"/>
              </a:lnSpc>
              <a:spcBef>
                <a:spcPct val="0"/>
              </a:spcBef>
            </a:pPr>
            <a:r>
              <a:rPr lang="en-US" sz="7200" spc="-252" dirty="0">
                <a:solidFill>
                  <a:srgbClr val="FFFFFF"/>
                </a:solidFill>
                <a:latin typeface="Agrandir Medium"/>
              </a:rPr>
              <a:t>Use Case Diagram of the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06E1D-EEF5-DB27-BEE5-87762E14A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5" y="1866900"/>
            <a:ext cx="9734550" cy="762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2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438400" y="329946"/>
            <a:ext cx="1424940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36"/>
              </a:lnSpc>
              <a:spcBef>
                <a:spcPct val="0"/>
              </a:spcBef>
            </a:pPr>
            <a:r>
              <a:rPr lang="en-US" sz="7200" spc="-252" dirty="0">
                <a:solidFill>
                  <a:srgbClr val="FFFFFF"/>
                </a:solidFill>
                <a:latin typeface="Agrandir Medium"/>
              </a:rPr>
              <a:t>Class Diagram of the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FD741-39FE-CA68-09AA-C6B3959DF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238" y="2019300"/>
            <a:ext cx="10597524" cy="684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36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5276850" y="876300"/>
            <a:ext cx="7734300" cy="124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36"/>
              </a:lnSpc>
            </a:pPr>
            <a:r>
              <a:rPr lang="en-US" sz="7200" spc="-252">
                <a:solidFill>
                  <a:srgbClr val="000000"/>
                </a:solidFill>
                <a:latin typeface="Agrandir"/>
              </a:rPr>
              <a:t>Work Flow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35463" y="4041085"/>
            <a:ext cx="13217074" cy="564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3665" lvl="1" indent="-396833">
              <a:lnSpc>
                <a:spcPts val="4962"/>
              </a:lnSpc>
              <a:buFont typeface="Arial"/>
              <a:buChar char="•"/>
            </a:pPr>
            <a:r>
              <a:rPr lang="en-US" sz="3676" spc="220">
                <a:solidFill>
                  <a:srgbClr val="000000"/>
                </a:solidFill>
                <a:latin typeface="Montserrat"/>
              </a:rPr>
              <a:t>Firstly, User Page will appear </a:t>
            </a:r>
          </a:p>
          <a:p>
            <a:pPr marL="793665" lvl="1" indent="-396833">
              <a:lnSpc>
                <a:spcPts val="4962"/>
              </a:lnSpc>
              <a:buFont typeface="Arial"/>
              <a:buChar char="•"/>
            </a:pPr>
            <a:r>
              <a:rPr lang="en-US" sz="3676" spc="220">
                <a:solidFill>
                  <a:srgbClr val="000000"/>
                </a:solidFill>
                <a:latin typeface="Montserrat"/>
              </a:rPr>
              <a:t>There are two types of Users:</a:t>
            </a:r>
          </a:p>
          <a:p>
            <a:pPr>
              <a:lnSpc>
                <a:spcPts val="4962"/>
              </a:lnSpc>
            </a:pPr>
            <a:r>
              <a:rPr lang="en-US" sz="3676" spc="220">
                <a:solidFill>
                  <a:srgbClr val="000000"/>
                </a:solidFill>
                <a:latin typeface="Montserrat"/>
              </a:rPr>
              <a:t>           Admin</a:t>
            </a:r>
          </a:p>
          <a:p>
            <a:pPr>
              <a:lnSpc>
                <a:spcPts val="4962"/>
              </a:lnSpc>
            </a:pPr>
            <a:r>
              <a:rPr lang="en-US" sz="3676" spc="220">
                <a:solidFill>
                  <a:srgbClr val="000000"/>
                </a:solidFill>
                <a:latin typeface="Montserrat"/>
              </a:rPr>
              <a:t>           Borrower</a:t>
            </a:r>
          </a:p>
          <a:p>
            <a:pPr marL="793665" lvl="1" indent="-396833">
              <a:lnSpc>
                <a:spcPts val="4962"/>
              </a:lnSpc>
              <a:buFont typeface="Arial"/>
              <a:buChar char="•"/>
            </a:pPr>
            <a:r>
              <a:rPr lang="en-US" sz="3676" spc="220">
                <a:solidFill>
                  <a:srgbClr val="000000"/>
                </a:solidFill>
                <a:latin typeface="Montserrat"/>
              </a:rPr>
              <a:t>Login by entering the Credentials </a:t>
            </a:r>
          </a:p>
          <a:p>
            <a:pPr marL="793665" lvl="1" indent="-396833">
              <a:lnSpc>
                <a:spcPts val="4962"/>
              </a:lnSpc>
              <a:buFont typeface="Arial"/>
              <a:buChar char="•"/>
            </a:pPr>
            <a:r>
              <a:rPr lang="en-US" sz="3676" spc="220">
                <a:solidFill>
                  <a:srgbClr val="000000"/>
                </a:solidFill>
                <a:latin typeface="Montserrat"/>
              </a:rPr>
              <a:t>Admin is already Registered and If Borrower doesn't exist then Register first</a:t>
            </a:r>
          </a:p>
          <a:p>
            <a:pPr marL="793665" lvl="1" indent="-396833">
              <a:lnSpc>
                <a:spcPts val="4962"/>
              </a:lnSpc>
              <a:buFont typeface="Arial"/>
              <a:buChar char="•"/>
            </a:pPr>
            <a:r>
              <a:rPr lang="en-US" sz="3676" spc="220">
                <a:solidFill>
                  <a:srgbClr val="000000"/>
                </a:solidFill>
                <a:latin typeface="Montserrat"/>
              </a:rPr>
              <a:t>Landing Page appears</a:t>
            </a:r>
          </a:p>
          <a:p>
            <a:pPr>
              <a:lnSpc>
                <a:spcPts val="4962"/>
              </a:lnSpc>
            </a:pPr>
            <a:endParaRPr lang="en-US" sz="3676" spc="22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08567" y="1505649"/>
            <a:ext cx="11812641" cy="7275701"/>
          </a:xfrm>
          <a:custGeom>
            <a:avLst/>
            <a:gdLst/>
            <a:ahLst/>
            <a:cxnLst/>
            <a:rect l="l" t="t" r="r" b="b"/>
            <a:pathLst>
              <a:path w="11812641" h="7275701">
                <a:moveTo>
                  <a:pt x="0" y="0"/>
                </a:moveTo>
                <a:lnTo>
                  <a:pt x="11812640" y="0"/>
                </a:lnTo>
                <a:lnTo>
                  <a:pt x="11812640" y="7275702"/>
                </a:lnTo>
                <a:lnTo>
                  <a:pt x="0" y="7275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692706" y="533400"/>
            <a:ext cx="8250591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grandir Bold"/>
              </a:rPr>
              <a:t>User's Page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4955" y="2176468"/>
            <a:ext cx="10631827" cy="7754040"/>
          </a:xfrm>
          <a:custGeom>
            <a:avLst/>
            <a:gdLst/>
            <a:ahLst/>
            <a:cxnLst/>
            <a:rect l="l" t="t" r="r" b="b"/>
            <a:pathLst>
              <a:path w="10631827" h="7754040">
                <a:moveTo>
                  <a:pt x="0" y="0"/>
                </a:moveTo>
                <a:lnTo>
                  <a:pt x="10631827" y="0"/>
                </a:lnTo>
                <a:lnTo>
                  <a:pt x="10631827" y="7754039"/>
                </a:lnTo>
                <a:lnTo>
                  <a:pt x="0" y="7754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274214" y="533400"/>
            <a:ext cx="8250591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grandir Bold"/>
              </a:rPr>
              <a:t>Admin's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222</Words>
  <Application>Microsoft Office PowerPoint</Application>
  <PresentationFormat>Custom</PresentationFormat>
  <Paragraphs>40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Montserrat</vt:lpstr>
      <vt:lpstr>Agrandir Bold</vt:lpstr>
      <vt:lpstr>Arial</vt:lpstr>
      <vt:lpstr>Calibri</vt:lpstr>
      <vt:lpstr>Agrandir Medium</vt:lpstr>
      <vt:lpstr>Agrandir</vt:lpstr>
      <vt:lpstr>Montserrat Classic Bold Italics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Asset Management:</dc:title>
  <cp:lastModifiedBy>Aditya Datar</cp:lastModifiedBy>
  <cp:revision>4</cp:revision>
  <dcterms:created xsi:type="dcterms:W3CDTF">2006-08-16T00:00:00Z</dcterms:created>
  <dcterms:modified xsi:type="dcterms:W3CDTF">2023-09-15T03:06:04Z</dcterms:modified>
  <dc:identifier>DAFubVIBLDI</dc:identifier>
</cp:coreProperties>
</file>